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2" r:id="rId3"/>
    <p:sldId id="257" r:id="rId4"/>
    <p:sldId id="266" r:id="rId5"/>
    <p:sldId id="267" r:id="rId6"/>
    <p:sldId id="268" r:id="rId7"/>
    <p:sldId id="269" r:id="rId8"/>
    <p:sldId id="271" r:id="rId9"/>
    <p:sldId id="272" r:id="rId10"/>
    <p:sldId id="270" r:id="rId11"/>
    <p:sldId id="273" r:id="rId12"/>
    <p:sldId id="274" r:id="rId13"/>
    <p:sldId id="275" r:id="rId14"/>
    <p:sldId id="276" r:id="rId15"/>
    <p:sldId id="277" r:id="rId16"/>
    <p:sldId id="261" r:id="rId17"/>
  </p:sldIdLst>
  <p:sldSz cx="9144000" cy="5143500" type="screen16x9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D6CD"/>
    <a:srgbClr val="C8C2BE"/>
    <a:srgbClr val="A396A3"/>
    <a:srgbClr val="D778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93"/>
    <p:restoredTop sz="80369"/>
  </p:normalViewPr>
  <p:slideViewPr>
    <p:cSldViewPr snapToGrid="0" snapToObjects="1">
      <p:cViewPr varScale="1">
        <p:scale>
          <a:sx n="194" d="100"/>
          <a:sy n="194" d="100"/>
        </p:scale>
        <p:origin x="1568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notesViewPr>
    <p:cSldViewPr snapToGrid="0" snapToObjects="1">
      <p:cViewPr varScale="1">
        <p:scale>
          <a:sx n="170" d="100"/>
          <a:sy n="170" d="100"/>
        </p:scale>
        <p:origin x="65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15ACB-6D39-BD4E-B219-F3F80F4D5658}" type="datetimeFigureOut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21.02.2023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3D036-F3E9-EE46-9B35-EC7759C2F543}" type="slidenum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‹#›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1545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69444867-3A3C-8F4F-AA72-C1B9EB729F72}" type="datetimeFigureOut">
              <a:rPr lang="nb-NO" smtClean="0"/>
              <a:pPr/>
              <a:t>21.02.2023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F45C457E-F630-C147-B67D-734B6B1CD9D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30815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1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66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78480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8537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7439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590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4766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6381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32116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Object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detection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is a computer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vision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involves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identifying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locating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within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an image or video. The goal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detection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is to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detect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presence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in an image or video, and to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determine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location and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extent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. Object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detection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involves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three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main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: Object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proposals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classification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localization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. Object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proposals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is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algorithm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generates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set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candidate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regions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may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contain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These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regions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typically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by a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bounding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box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encloses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area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interest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. Object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classification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involves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assigning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label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to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such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as "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car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," "person," or "dog." Object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localization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involves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identifying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location and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size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within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image or video. Object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detection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is a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challenging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appear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in different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sizes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shapes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, and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orientations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, and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be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partially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occluded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or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obscured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by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scene. To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address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these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challenges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detection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algorithms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typically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a combination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image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processing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techniques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machine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learning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algorithms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, and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deep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neural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networks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to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detect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localize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b="0" dirty="0" err="1"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r>
              <a:rPr lang="nb-NO" b="0" dirty="0">
                <a:latin typeface="Source Sans Pro" charset="0"/>
                <a:ea typeface="Source Sans Pro" charset="0"/>
                <a:cs typeface="Source Sans Pro" charset="0"/>
              </a:rPr>
              <a:t> in images or videos.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3742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core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difference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between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TSOD and OSOD is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TSOD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very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strict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in terms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region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proposals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where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a bi-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networks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exist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which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first proposes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region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which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is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likely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to have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then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classify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then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localise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those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regions.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However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OSODs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much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more faster and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efficient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completely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skip first stage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region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proposals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However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is a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tradeoff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accuracy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speed. My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chosen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technique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is OSOD and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algorithm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is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EfficientDet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nb-NO" dirty="0" err="1">
                <a:latin typeface="Source Sans Pro" charset="0"/>
                <a:ea typeface="Source Sans Pro" charset="0"/>
                <a:cs typeface="Source Sans Pro" charset="0"/>
              </a:rPr>
              <a:t>algorithm</a:t>
            </a:r>
            <a:r>
              <a:rPr lang="nb-NO" dirty="0">
                <a:latin typeface="Source Sans Pro" charset="0"/>
                <a:ea typeface="Source Sans Pro" charset="0"/>
                <a:cs typeface="Source Sans Pro" charset="0"/>
              </a:rPr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2787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68518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8748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44882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5893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1pPr>
          </a:lstStyle>
          <a:p>
            <a:pPr rtl="0"/>
            <a:r>
              <a:rPr lang="nb-NO" dirty="0" err="1">
                <a:effectLst/>
              </a:rPr>
              <a:t>Click</a:t>
            </a:r>
            <a:r>
              <a:rPr lang="nb-NO" dirty="0">
                <a:effectLst/>
              </a:rPr>
              <a:t> to </a:t>
            </a:r>
            <a:r>
              <a:rPr lang="nb-NO" dirty="0" err="1">
                <a:effectLst/>
              </a:rPr>
              <a:t>edit</a:t>
            </a:r>
            <a:r>
              <a:rPr lang="nb-NO" dirty="0">
                <a:effectLst/>
              </a:rPr>
              <a:t> Master </a:t>
            </a:r>
            <a:r>
              <a:rPr lang="nb-NO" dirty="0" err="1">
                <a:effectLst/>
              </a:rPr>
              <a:t>text</a:t>
            </a:r>
            <a:r>
              <a:rPr lang="nb-NO" dirty="0">
                <a:effectLst/>
              </a:rPr>
              <a:t> styles</a:t>
            </a:r>
          </a:p>
          <a:p>
            <a:pPr lvl="1" rtl="0"/>
            <a:r>
              <a:rPr lang="nb-NO" dirty="0" err="1">
                <a:effectLst/>
              </a:rPr>
              <a:t>second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  <a:p>
            <a:pPr lvl="2" rtl="0"/>
            <a:r>
              <a:rPr lang="nb-NO" dirty="0" err="1">
                <a:effectLst/>
              </a:rPr>
              <a:t>third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  <a:p>
            <a:pPr lvl="3" rtl="0"/>
            <a:r>
              <a:rPr lang="nb-NO" dirty="0" err="1">
                <a:effectLst/>
              </a:rPr>
              <a:t>fourth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  <a:p>
            <a:pPr lvl="4" rtl="0"/>
            <a:r>
              <a:rPr lang="nb-NO" dirty="0" err="1">
                <a:effectLst/>
              </a:rPr>
              <a:t>fifth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C812-2013-4249-A5D6-AA9D74EA37D3}" type="datetime1">
              <a:rPr lang="nb-NO" smtClean="0"/>
              <a:t>21.02.2023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8523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Kapittelside 1-Blaa">
    <p:bg>
      <p:bgPr>
        <a:solidFill>
          <a:srgbClr val="A39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1E3B7C-4BCE-0246-87A2-E17DC34110E8}" type="datetime1">
              <a:rPr lang="nb-NO" smtClean="0"/>
              <a:t>21.02.2023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Kapittelside 1-Blaa">
    <p:bg>
      <p:bgPr>
        <a:solidFill>
          <a:srgbClr val="C8C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1E3B7C-4BCE-0246-87A2-E17DC34110E8}" type="datetime1">
              <a:rPr lang="nb-NO" smtClean="0"/>
              <a:pPr/>
              <a:t>21.02.2023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First </a:t>
            </a:r>
            <a:r>
              <a:rPr lang="nb-NO" err="1"/>
              <a:t>name</a:t>
            </a:r>
            <a:r>
              <a:rPr lang="nb-NO"/>
              <a:t> Last </a:t>
            </a:r>
            <a:r>
              <a:rPr lang="nb-NO" err="1"/>
              <a:t>name</a:t>
            </a:r>
            <a:r>
              <a:rPr lang="nb-NO"/>
              <a:t> | </a:t>
            </a:r>
            <a:r>
              <a:rPr lang="nb-NO" err="1"/>
              <a:t>Faculty</a:t>
            </a:r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0" y="39869"/>
            <a:ext cx="3417145" cy="7647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telside 1-Hexag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2000"/>
            <a:ext cx="6075947" cy="1998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3439050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1961-C96F-8C4A-AC47-FCDB5782E20C}" type="datetime1">
              <a:rPr lang="nb-NO" smtClean="0"/>
              <a:t>21.02.2023</a:t>
            </a:fld>
            <a:endParaRPr lang="nb-NO"/>
          </a:p>
        </p:txBody>
      </p:sp>
      <p:sp>
        <p:nvSpPr>
          <p:cNvPr id="9" name="Plassholder for bunn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7898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675105"/>
            <a:ext cx="4040188" cy="95605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675105"/>
            <a:ext cx="4041775" cy="95605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B6AC-387B-1141-B47A-FA154D0AE120}" type="datetime1">
              <a:rPr lang="nb-NO" smtClean="0"/>
              <a:t>21.02.2023</a:t>
            </a:fld>
            <a:endParaRPr lang="nb-NO"/>
          </a:p>
        </p:txBody>
      </p:sp>
      <p:sp>
        <p:nvSpPr>
          <p:cNvPr id="10" name="Plassholder for bunnteks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11" name="Plassholder for lysbilde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4599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6" name="Plassholder for dato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CB05-93CD-1744-B458-F7EECB58F929}" type="datetime1">
              <a:rPr lang="nb-NO" smtClean="0"/>
              <a:t>21.02.2023</a:t>
            </a:fld>
            <a:endParaRPr lang="nb-NO"/>
          </a:p>
        </p:txBody>
      </p:sp>
      <p:sp>
        <p:nvSpPr>
          <p:cNvPr id="7" name="Plassholder for bunn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93546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3149-15E5-404B-B323-66EFA187CBEE}" type="datetime1">
              <a:rPr lang="nb-NO" smtClean="0"/>
              <a:t>21.02.2023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0449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 hasCustomPrompt="1"/>
          </p:nvPr>
        </p:nvSpPr>
        <p:spPr>
          <a:xfrm>
            <a:off x="0" y="100262"/>
            <a:ext cx="9144000" cy="4485105"/>
          </a:xfrm>
        </p:spPr>
        <p:txBody>
          <a:bodyPr anchor="ctr"/>
          <a:lstStyle>
            <a:lvl1pPr marL="0" indent="0" algn="ctr">
              <a:buNone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err="1"/>
              <a:t>Click</a:t>
            </a:r>
            <a:r>
              <a:rPr lang="nb-NO"/>
              <a:t> to </a:t>
            </a:r>
            <a:r>
              <a:rPr lang="nb-NO" err="1"/>
              <a:t>insert</a:t>
            </a:r>
            <a:r>
              <a:rPr lang="nb-NO"/>
              <a:t> image</a:t>
            </a:r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C8BAD-DF40-8740-A282-8FAE99D2307F}" type="datetime1">
              <a:rPr lang="nb-NO" smtClean="0"/>
              <a:t>21.02.2023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7453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vileside 1-Gron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71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vile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67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1-Gron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12" name="Bild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2F0609F-AC82-DF42-AFFF-FAE709692D48}" type="datetime1">
              <a:rPr lang="nb-NO" smtClean="0"/>
              <a:t>21.02.2023</a:t>
            </a:fld>
            <a:endParaRPr lang="nb-NO"/>
          </a:p>
        </p:txBody>
      </p:sp>
      <p:sp>
        <p:nvSpPr>
          <p:cNvPr id="7" name="Plassholder for bunn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09121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Hvileside 1-Blaa">
    <p:bg>
      <p:bgPr>
        <a:solidFill>
          <a:srgbClr val="D77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Hvile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A396A3"/>
          </a:solidFill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Hvileside 1-Blaa">
    <p:bg>
      <p:bgPr>
        <a:solidFill>
          <a:srgbClr val="C8C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698" y="873128"/>
            <a:ext cx="6221242" cy="13923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0DC538-88EB-514C-AF97-910F01ED5FAF}" type="datetime1">
              <a:rPr lang="nb-NO" smtClean="0"/>
              <a:t>21.02.2023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9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D77869"/>
          </a:solidFill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0DC538-88EB-514C-AF97-910F01ED5FAF}" type="datetime1">
              <a:rPr lang="nb-NO" smtClean="0"/>
              <a:t>21.02.2023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A396A3"/>
          </a:solidFill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0DC538-88EB-514C-AF97-910F01ED5FAF}" type="datetime1">
              <a:rPr lang="nb-NO" smtClean="0"/>
              <a:t>21.02.2023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C8C2BE"/>
          </a:solidFill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0DC538-88EB-514C-AF97-910F01ED5FAF}" type="datetime1">
              <a:rPr lang="nb-NO" smtClean="0"/>
              <a:pPr/>
              <a:t>21.02.2023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First </a:t>
            </a:r>
            <a:r>
              <a:rPr lang="nb-NO" err="1"/>
              <a:t>name</a:t>
            </a:r>
            <a:r>
              <a:rPr lang="nb-NO"/>
              <a:t> Last </a:t>
            </a:r>
            <a:r>
              <a:rPr lang="nb-NO" err="1"/>
              <a:t>name</a:t>
            </a:r>
            <a:r>
              <a:rPr lang="nb-NO"/>
              <a:t> | </a:t>
            </a:r>
            <a:r>
              <a:rPr lang="nb-NO" err="1"/>
              <a:t>Faculty</a:t>
            </a: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0" y="39869"/>
            <a:ext cx="3417145" cy="7647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telside 1-Gron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788591A-DFDE-C64F-B10A-97A04EF43015}" type="datetime1">
              <a:rPr lang="nb-NO" smtClean="0"/>
              <a:t>21.02.2023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819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tel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1E3B7C-4BCE-0246-87A2-E17DC34110E8}" type="datetime1">
              <a:rPr lang="nb-NO" smtClean="0"/>
              <a:t>21.02.2023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363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Kapittelside 1-Blaa">
    <p:bg>
      <p:bgPr>
        <a:solidFill>
          <a:srgbClr val="D77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1E3B7C-4BCE-0246-87A2-E17DC34110E8}" type="datetime1">
              <a:rPr lang="nb-NO" smtClean="0"/>
              <a:t>21.02.2023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b-NO">
                <a:effectLst/>
              </a:rPr>
              <a:t>Klikk for å redigere tekststiler i malen</a:t>
            </a:r>
          </a:p>
          <a:p>
            <a:pPr lvl="1" rtl="0"/>
            <a:r>
              <a:rPr lang="nb-NO">
                <a:effectLst/>
              </a:rPr>
              <a:t>Andre nivå</a:t>
            </a:r>
          </a:p>
          <a:p>
            <a:pPr lvl="2" rtl="0"/>
            <a:r>
              <a:rPr lang="nb-NO">
                <a:effectLst/>
              </a:rPr>
              <a:t>Tredje nivå</a:t>
            </a:r>
          </a:p>
          <a:p>
            <a:pPr lvl="3" rtl="0"/>
            <a:r>
              <a:rPr lang="nb-NO">
                <a:effectLst/>
              </a:rPr>
              <a:t>Fjerde nivå</a:t>
            </a:r>
          </a:p>
          <a:p>
            <a:pPr lvl="4" rtl="0"/>
            <a:r>
              <a:rPr lang="nb-NO">
                <a:effectLst/>
              </a:rPr>
              <a:t>Femte nivå</a:t>
            </a:r>
            <a:endParaRPr lang="nb-NO" dirty="0">
              <a:effectLst/>
            </a:endParaRP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6697576" y="4768684"/>
            <a:ext cx="168442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Source Sans Pro"/>
              </a:defRPr>
            </a:lvl1pPr>
          </a:lstStyle>
          <a:p>
            <a:fld id="{AB12BD90-583A-DE43-8747-87C3B8A6053C}" type="datetime1">
              <a:rPr lang="nb-NO" smtClean="0"/>
              <a:t>21.02.2023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6835" y="4767263"/>
            <a:ext cx="592622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01820"/>
                </a:solidFill>
                <a:latin typeface="Source Sans Pro"/>
              </a:defRPr>
            </a:lvl1pPr>
          </a:lstStyle>
          <a:p>
            <a:r>
              <a:rPr lang="nb-NO"/>
              <a:t>First </a:t>
            </a:r>
            <a:r>
              <a:rPr lang="nb-NO" err="1"/>
              <a:t>name</a:t>
            </a:r>
            <a:r>
              <a:rPr lang="nb-NO"/>
              <a:t> Last </a:t>
            </a:r>
            <a:r>
              <a:rPr lang="nb-NO" err="1"/>
              <a:t>name</a:t>
            </a:r>
            <a:r>
              <a:rPr lang="nb-NO"/>
              <a:t> | </a:t>
            </a:r>
            <a:r>
              <a:rPr lang="nb-NO" err="1"/>
              <a:t>Faculty</a:t>
            </a: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381996" y="4767263"/>
            <a:ext cx="41174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01820"/>
                </a:solidFill>
                <a:latin typeface="Source Sans Pro"/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8922"/>
            <a:ext cx="3417151" cy="7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9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3" r:id="rId2"/>
    <p:sldLayoutId id="2147483694" r:id="rId3"/>
    <p:sldLayoutId id="2147483706" r:id="rId4"/>
    <p:sldLayoutId id="2147483707" r:id="rId5"/>
    <p:sldLayoutId id="2147483708" r:id="rId6"/>
    <p:sldLayoutId id="2147483695" r:id="rId7"/>
    <p:sldLayoutId id="2147483696" r:id="rId8"/>
    <p:sldLayoutId id="2147483709" r:id="rId9"/>
    <p:sldLayoutId id="2147483710" r:id="rId10"/>
    <p:sldLayoutId id="2147483711" r:id="rId11"/>
    <p:sldLayoutId id="2147483697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12" r:id="rId20"/>
    <p:sldLayoutId id="2147483713" r:id="rId21"/>
    <p:sldLayoutId id="2147483714" r:id="rId2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kern="1200" baseline="0">
          <a:solidFill>
            <a:schemeClr val="tx1"/>
          </a:solidFill>
          <a:latin typeface="Source Sans Pro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2400" kern="1200">
          <a:solidFill>
            <a:schemeClr val="tx1"/>
          </a:solidFill>
          <a:latin typeface="Source Sans Pro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2000" kern="1200">
          <a:solidFill>
            <a:schemeClr val="tx1"/>
          </a:solidFill>
          <a:latin typeface="Source Sans Pro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1800" kern="1200">
          <a:solidFill>
            <a:schemeClr val="tx1"/>
          </a:solidFill>
          <a:latin typeface="Source Sans Pro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1600" kern="1200">
          <a:solidFill>
            <a:schemeClr val="tx1"/>
          </a:solidFill>
          <a:latin typeface="Source Sans Pro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1400" kern="1200">
          <a:solidFill>
            <a:schemeClr val="tx1"/>
          </a:solidFill>
          <a:latin typeface="Source Sans Pro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.be/TB-fdISzpHQ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74053" y="548640"/>
            <a:ext cx="8412748" cy="2439203"/>
          </a:xfrm>
        </p:spPr>
        <p:txBody>
          <a:bodyPr>
            <a:normAutofit fontScale="90000"/>
          </a:bodyPr>
          <a:lstStyle/>
          <a:p>
            <a:r>
              <a:rPr lang="nb-NO" dirty="0"/>
              <a:t>Presentation-1 </a:t>
            </a:r>
            <a:r>
              <a:rPr lang="nb-NO" dirty="0" err="1"/>
              <a:t>on</a:t>
            </a:r>
            <a:r>
              <a:rPr lang="nb-NO"/>
              <a:t> </a:t>
            </a:r>
            <a:r>
              <a:rPr lang="nb-NO" err="1"/>
              <a:t>Chosen</a:t>
            </a:r>
            <a:r>
              <a:rPr lang="nb-NO"/>
              <a:t> Advanced ML Technique</a:t>
            </a:r>
            <a:br>
              <a:rPr lang="nb-NO"/>
            </a:br>
            <a:br>
              <a:rPr lang="nb-NO"/>
            </a:br>
            <a:r>
              <a:rPr lang="nb-NO"/>
              <a:t>Advanced Machine Learning ITI41820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E4D652E1-5E1B-F449-B43B-5F2B1F0D58F1}" type="datetime1">
              <a:rPr lang="nb-NO" smtClean="0"/>
              <a:t>21.02.2023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274053" y="4816222"/>
            <a:ext cx="5926221" cy="273844"/>
          </a:xfrm>
        </p:spPr>
        <p:txBody>
          <a:bodyPr/>
          <a:lstStyle/>
          <a:p>
            <a:r>
              <a:rPr lang="nb-NO" sz="1100" err="1"/>
              <a:t>Sanyam</a:t>
            </a:r>
            <a:r>
              <a:rPr lang="nb-NO" sz="1100"/>
              <a:t> </a:t>
            </a:r>
            <a:r>
              <a:rPr lang="nb-NO" sz="1100" err="1"/>
              <a:t>Jain</a:t>
            </a:r>
            <a:r>
              <a:rPr lang="nb-NO" sz="1100"/>
              <a:t> under </a:t>
            </a:r>
            <a:r>
              <a:rPr lang="nb-NO" sz="1100" err="1"/>
              <a:t>supervision</a:t>
            </a:r>
            <a:r>
              <a:rPr lang="nb-NO" sz="1100"/>
              <a:t> </a:t>
            </a:r>
            <a:r>
              <a:rPr lang="nb-NO" sz="1100" err="1"/>
              <a:t>of</a:t>
            </a:r>
            <a:r>
              <a:rPr lang="nb-NO" sz="1100"/>
              <a:t> Prof. </a:t>
            </a:r>
            <a:r>
              <a:rPr lang="nb-NO" sz="1100" err="1"/>
              <a:t>Kazi</a:t>
            </a:r>
            <a:r>
              <a:rPr lang="nb-NO" sz="1100"/>
              <a:t> Shah Nawaz </a:t>
            </a:r>
            <a:r>
              <a:rPr lang="nb-NO" sz="1100" err="1"/>
              <a:t>Ripon</a:t>
            </a:r>
            <a:r>
              <a:rPr lang="nb-NO" sz="1100"/>
              <a:t>, Dept. </a:t>
            </a:r>
            <a:r>
              <a:rPr lang="nb-NO" sz="1100" err="1"/>
              <a:t>of</a:t>
            </a:r>
            <a:r>
              <a:rPr lang="nb-NO" sz="1100"/>
              <a:t> Computer Science and </a:t>
            </a:r>
            <a:r>
              <a:rPr lang="nb-NO" sz="1100" err="1"/>
              <a:t>Communication</a:t>
            </a:r>
            <a:endParaRPr lang="nb-NO" sz="110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pPr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779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4.1 </a:t>
            </a:r>
            <a:r>
              <a:rPr lang="nb-NO" sz="2500" b="1" err="1"/>
              <a:t>Working</a:t>
            </a:r>
            <a:r>
              <a:rPr lang="nb-NO" sz="2500" b="1"/>
              <a:t> </a:t>
            </a:r>
            <a:r>
              <a:rPr lang="nb-NO" sz="2500" b="1" err="1"/>
              <a:t>Principle</a:t>
            </a:r>
            <a:endParaRPr lang="nb-NO" sz="2500" b="1"/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6157732" cy="40294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nb-NO" err="1"/>
              <a:t>EfficientDet</a:t>
            </a:r>
            <a:r>
              <a:rPr lang="nb-NO"/>
              <a:t> Architecture</a:t>
            </a:r>
          </a:p>
          <a:p>
            <a:pPr lvl="0"/>
            <a:endParaRPr lang="nb-NO"/>
          </a:p>
          <a:p>
            <a:pPr lvl="0"/>
            <a:endParaRPr lang="nb-NO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21.02.2023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10</a:t>
            </a:fld>
            <a:endParaRPr lang="nb-NO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1AEF98-EE19-B046-A54E-215491AA622F}"/>
              </a:ext>
            </a:extLst>
          </p:cNvPr>
          <p:cNvSpPr txBox="1"/>
          <p:nvPr/>
        </p:nvSpPr>
        <p:spPr>
          <a:xfrm>
            <a:off x="609596" y="151135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/>
              <a:t>Tan, M., Pang, R., &amp; Le, Q. V. (2020). </a:t>
            </a:r>
            <a:r>
              <a:rPr lang="en-US" sz="700" err="1"/>
              <a:t>Efficientdet</a:t>
            </a:r>
            <a:r>
              <a:rPr lang="en-US" sz="700"/>
              <a:t>: Scalable and efficient object detection. In Proceedings of the IEEE/CVF conference on computer vision and pattern recognition (pp. 10781-10790).</a:t>
            </a:r>
          </a:p>
        </p:txBody>
      </p:sp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BF650A12-8F70-63E4-0E3B-DF5A34FC9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19136"/>
            <a:ext cx="7772400" cy="3052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911160-E0E0-0695-4FB4-8FB6BEFB396D}"/>
              </a:ext>
            </a:extLst>
          </p:cNvPr>
          <p:cNvSpPr txBox="1"/>
          <p:nvPr/>
        </p:nvSpPr>
        <p:spPr>
          <a:xfrm>
            <a:off x="115746" y="228644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Backbone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25B5E-57DF-FCA8-99B7-E79FE1E9E551}"/>
              </a:ext>
            </a:extLst>
          </p:cNvPr>
          <p:cNvSpPr txBox="1"/>
          <p:nvPr/>
        </p:nvSpPr>
        <p:spPr>
          <a:xfrm>
            <a:off x="4343400" y="428373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E7D927-3012-4D82-4AC6-E45F118315DC}"/>
              </a:ext>
            </a:extLst>
          </p:cNvPr>
          <p:cNvSpPr txBox="1"/>
          <p:nvPr/>
        </p:nvSpPr>
        <p:spPr>
          <a:xfrm>
            <a:off x="6614932" y="220241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3668912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4.2 </a:t>
            </a:r>
            <a:r>
              <a:rPr lang="nb-NO" sz="2500" b="1" err="1"/>
              <a:t>Working</a:t>
            </a:r>
            <a:r>
              <a:rPr lang="nb-NO" sz="2500" b="1"/>
              <a:t> </a:t>
            </a:r>
            <a:r>
              <a:rPr lang="nb-NO" sz="2500" b="1" err="1"/>
              <a:t>Principle</a:t>
            </a:r>
            <a:endParaRPr lang="nb-NO" sz="2500" b="1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21.02.2023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11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  <a:p>
            <a:pPr lvl="1"/>
            <a:r>
              <a:rPr lang="en-US" dirty="0"/>
              <a:t>Classification Loss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Localisation</a:t>
            </a:r>
            <a:r>
              <a:rPr lang="en-US" dirty="0"/>
              <a:t> Loss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Anchor Matching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AA0E25-5F5B-F313-E2D6-6583A98DF1C8}"/>
                  </a:ext>
                </a:extLst>
              </p:cNvPr>
              <p:cNvSpPr txBox="1"/>
              <p:nvPr/>
            </p:nvSpPr>
            <p:spPr>
              <a:xfrm>
                <a:off x="3107802" y="1592139"/>
                <a:ext cx="4572000" cy="1032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𝑐𝑙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𝑎𝑠</m:t>
                          </m:r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𝑖𝑓𝑖𝑐𝑎𝑡𝑖𝑜𝑛</m:t>
                          </m:r>
                        </m:sub>
                      </m:sSub>
                      <m:r>
                        <a:rPr lang="en-NO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𝟙</m:t>
                              </m:r>
                              <m:d>
                                <m:dPr>
                                  <m:ctrlP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NO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NO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AA0E25-5F5B-F313-E2D6-6583A98DF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802" y="1592139"/>
                <a:ext cx="4572000" cy="1032270"/>
              </a:xfrm>
              <a:prstGeom prst="rect">
                <a:avLst/>
              </a:prstGeom>
              <a:blipFill>
                <a:blip r:embed="rId3"/>
                <a:stretch>
                  <a:fillRect t="-73171" b="-93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080CE5-C1B9-8982-0A71-23190DF4DA8B}"/>
                  </a:ext>
                </a:extLst>
              </p:cNvPr>
              <p:cNvSpPr txBox="1"/>
              <p:nvPr/>
            </p:nvSpPr>
            <p:spPr>
              <a:xfrm>
                <a:off x="3020993" y="2781524"/>
                <a:ext cx="4572000" cy="12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𝑙𝑜𝑐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𝑎𝑙𝑖𝑠𝑎𝑡𝑖𝑜𝑛</m:t>
                          </m:r>
                        </m:sub>
                      </m:sSub>
                      <m:r>
                        <a:rPr lang="en-NO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m:rPr>
                                  <m:nor/>
                                </m:rPr>
                                <a:rPr lang="en-NO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smooth</m:t>
                              </m:r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𝑡𝑖</m:t>
                                  </m:r>
                                  <m: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NO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2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080CE5-C1B9-8982-0A71-23190DF4D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993" y="2781524"/>
                <a:ext cx="4572000" cy="1215526"/>
              </a:xfrm>
              <a:prstGeom prst="rect">
                <a:avLst/>
              </a:prstGeom>
              <a:blipFill>
                <a:blip r:embed="rId4"/>
                <a:stretch>
                  <a:fillRect t="-61856" b="-62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97D4E-4E18-28F1-E342-1641B27D518A}"/>
                  </a:ext>
                </a:extLst>
              </p:cNvPr>
              <p:cNvSpPr txBox="1"/>
              <p:nvPr/>
            </p:nvSpPr>
            <p:spPr>
              <a:xfrm>
                <a:off x="2967786" y="4140649"/>
                <a:ext cx="4572000" cy="1253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sz="1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𝑚𝑎𝑡𝑐h</m:t>
                          </m:r>
                        </m:sub>
                      </m:sSub>
                      <m:r>
                        <a:rPr lang="en-NO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NO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NO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NO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O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NO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NO" sz="14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en-NO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NO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NO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O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NO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O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NO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O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NO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NO" sz="14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γ</m:t>
                                  </m:r>
                                </m:sup>
                              </m:sSup>
                            </m:e>
                          </m:nary>
                          <m:func>
                            <m:funcPr>
                              <m:ctrlPr>
                                <a:rPr lang="en-NO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NO" sz="14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NO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NO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O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NO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O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NO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NO" sz="18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18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18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18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18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97D4E-4E18-28F1-E342-1641B27D5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786" y="4140649"/>
                <a:ext cx="4572000" cy="1253228"/>
              </a:xfrm>
              <a:prstGeom prst="rect">
                <a:avLst/>
              </a:prstGeom>
              <a:blipFill>
                <a:blip r:embed="rId5"/>
                <a:stretch>
                  <a:fillRect t="-51000" b="-3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4B1E2336-1175-21F0-9AB6-F5E696CC2D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21" b="8576"/>
          <a:stretch/>
        </p:blipFill>
        <p:spPr>
          <a:xfrm>
            <a:off x="5795585" y="-143"/>
            <a:ext cx="3236581" cy="153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05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5. Advantages and Disadvantages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21.02.2023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12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Advanatages</a:t>
            </a:r>
          </a:p>
          <a:p>
            <a:pPr lvl="1"/>
            <a:r>
              <a:rPr lang="en-US"/>
              <a:t>Super efficient and Accurate among other OSOD</a:t>
            </a:r>
          </a:p>
          <a:p>
            <a:pPr lvl="1"/>
            <a:r>
              <a:rPr lang="en-US"/>
              <a:t>Less number of parameters compared to other OSOD</a:t>
            </a:r>
          </a:p>
          <a:p>
            <a:pPr lvl="1"/>
            <a:r>
              <a:rPr lang="en-US"/>
              <a:t>Simple Architecture</a:t>
            </a:r>
          </a:p>
          <a:p>
            <a:r>
              <a:rPr lang="en-US"/>
              <a:t>Disadvantages</a:t>
            </a:r>
          </a:p>
          <a:p>
            <a:pPr lvl="1"/>
            <a:r>
              <a:rPr lang="en-US"/>
              <a:t>Large memory requirement</a:t>
            </a:r>
          </a:p>
          <a:p>
            <a:pPr lvl="1"/>
            <a:r>
              <a:rPr lang="en-US"/>
              <a:t>Train time</a:t>
            </a:r>
          </a:p>
          <a:p>
            <a:pPr lvl="1"/>
            <a:r>
              <a:rPr lang="en-US"/>
              <a:t>Fine tuning</a:t>
            </a:r>
          </a:p>
          <a:p>
            <a:pPr lvl="1"/>
            <a:r>
              <a:rPr lang="en-US"/>
              <a:t>Lack of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4051639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6.1 Probable Practical Application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21.02.2023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13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Detection of underwater </a:t>
            </a:r>
            <a:r>
              <a:rPr lang="en-US" err="1"/>
              <a:t>martime</a:t>
            </a:r>
            <a:r>
              <a:rPr lang="en-US"/>
              <a:t> objects (Brackish Dataset AALBORG University) – Cross Domain Modalities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6E9881-1DD1-BA62-EEA7-E54CE11FF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32" y="2296086"/>
            <a:ext cx="2563414" cy="152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400AAB-FD6C-DBE6-60BE-F6FA756FEF53}"/>
              </a:ext>
            </a:extLst>
          </p:cNvPr>
          <p:cNvSpPr txBox="1"/>
          <p:nvPr/>
        </p:nvSpPr>
        <p:spPr>
          <a:xfrm>
            <a:off x="457200" y="422529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/>
              <a:t>Source of Dataset: Pedersen, M., </a:t>
            </a:r>
            <a:r>
              <a:rPr lang="en-US" sz="800" err="1"/>
              <a:t>Bruslund</a:t>
            </a:r>
            <a:r>
              <a:rPr lang="en-US" sz="800"/>
              <a:t> </a:t>
            </a:r>
            <a:r>
              <a:rPr lang="en-US" sz="800" err="1"/>
              <a:t>Haurum</a:t>
            </a:r>
            <a:r>
              <a:rPr lang="en-US" sz="800"/>
              <a:t>, J., </a:t>
            </a:r>
            <a:r>
              <a:rPr lang="en-US" sz="800" err="1"/>
              <a:t>Gade</a:t>
            </a:r>
            <a:r>
              <a:rPr lang="en-US" sz="800"/>
              <a:t>, R., &amp; </a:t>
            </a:r>
            <a:r>
              <a:rPr lang="en-US" sz="800" err="1"/>
              <a:t>Moeslund</a:t>
            </a:r>
            <a:r>
              <a:rPr lang="en-US" sz="800"/>
              <a:t>, T. B. (2019). Detection of marine animals in a new underwater dataset with varying visibility. In Proceedings of the IEEE/CVF Conference on Computer Vision and Pattern Recognition Workshops (pp. 18-26).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C0F38D6-E78A-A90D-7998-95AB4127A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566" y="1944487"/>
            <a:ext cx="2232122" cy="28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06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689612"/>
          </a:xfrm>
        </p:spPr>
        <p:txBody>
          <a:bodyPr>
            <a:noAutofit/>
          </a:bodyPr>
          <a:lstStyle/>
          <a:p>
            <a:r>
              <a:rPr lang="nb-NO" sz="2500" b="1"/>
              <a:t>6.2 </a:t>
            </a:r>
            <a:r>
              <a:rPr lang="nb-NO" sz="2500" b="1" err="1"/>
              <a:t>Why</a:t>
            </a:r>
            <a:r>
              <a:rPr lang="nb-NO" sz="2500" b="1"/>
              <a:t> </a:t>
            </a:r>
            <a:r>
              <a:rPr lang="nb-NO" sz="2500" b="1" err="1"/>
              <a:t>EfficientDet</a:t>
            </a:r>
            <a:r>
              <a:rPr lang="nb-NO" sz="2500" b="1"/>
              <a:t> for </a:t>
            </a:r>
            <a:r>
              <a:rPr lang="nb-NO" sz="2500" b="1" err="1"/>
              <a:t>this</a:t>
            </a:r>
            <a:r>
              <a:rPr lang="nb-NO" sz="2500" b="1"/>
              <a:t> </a:t>
            </a:r>
            <a:r>
              <a:rPr lang="nb-NO" sz="2500" b="1" err="1"/>
              <a:t>application</a:t>
            </a:r>
            <a:r>
              <a:rPr lang="nb-NO" sz="2500" b="1"/>
              <a:t> </a:t>
            </a:r>
            <a:r>
              <a:rPr lang="nb-NO" sz="2500" b="1" err="1"/>
              <a:t>than</a:t>
            </a:r>
            <a:r>
              <a:rPr lang="nb-NO" sz="2500" b="1"/>
              <a:t> </a:t>
            </a:r>
            <a:r>
              <a:rPr lang="nb-NO" sz="2500" b="1" err="1"/>
              <a:t>other</a:t>
            </a:r>
            <a:r>
              <a:rPr lang="nb-NO" sz="2500" b="1"/>
              <a:t> OSOD like YOLO, SSD, </a:t>
            </a:r>
            <a:r>
              <a:rPr lang="nb-NO" sz="2500" b="1" err="1"/>
              <a:t>RetinaNet</a:t>
            </a:r>
            <a:endParaRPr lang="nb-NO" sz="2500" b="1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21.02.2023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14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4237"/>
            <a:ext cx="8229600" cy="3240385"/>
          </a:xfrm>
        </p:spPr>
        <p:txBody>
          <a:bodyPr>
            <a:normAutofit/>
          </a:bodyPr>
          <a:lstStyle/>
          <a:p>
            <a:r>
              <a:rPr lang="en-US" dirty="0" err="1"/>
              <a:t>EfficientDet</a:t>
            </a:r>
            <a:r>
              <a:rPr lang="en-US" dirty="0"/>
              <a:t> has reportedly proven to work best on</a:t>
            </a:r>
          </a:p>
          <a:p>
            <a:pPr lvl="1"/>
            <a:r>
              <a:rPr lang="en-US" dirty="0"/>
              <a:t>Complex task domains where objects are relatively difficult to identify because of the nature of task.</a:t>
            </a:r>
          </a:p>
          <a:p>
            <a:pPr lvl="2"/>
            <a:r>
              <a:rPr lang="en-US" dirty="0"/>
              <a:t>For example – Crop Detection, Adulteration detection in grains, Defect detection in fabric factory, Efficient site detection for solar power etc.</a:t>
            </a:r>
          </a:p>
          <a:p>
            <a:pPr lvl="1"/>
            <a:r>
              <a:rPr lang="en-US" dirty="0"/>
              <a:t> Most of the researchers has considered YOLO framework because of its fast-to-implement, however, for such complex tasks, </a:t>
            </a:r>
            <a:r>
              <a:rPr lang="en-US" dirty="0" err="1"/>
              <a:t>EfficientDet</a:t>
            </a:r>
            <a:r>
              <a:rPr lang="en-US" dirty="0"/>
              <a:t> is expected to give SOTA accuracy on such tasks. One of such tasks, that I plan to chose is “Detection of underwater </a:t>
            </a:r>
            <a:r>
              <a:rPr lang="en-US" dirty="0" err="1"/>
              <a:t>martime</a:t>
            </a:r>
            <a:r>
              <a:rPr lang="en-US" dirty="0"/>
              <a:t> objects”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94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689612"/>
          </a:xfrm>
        </p:spPr>
        <p:txBody>
          <a:bodyPr>
            <a:noAutofit/>
          </a:bodyPr>
          <a:lstStyle/>
          <a:p>
            <a:r>
              <a:rPr lang="nb-NO" sz="2500" b="1" err="1"/>
              <a:t>Planned</a:t>
            </a:r>
            <a:r>
              <a:rPr lang="nb-NO" sz="2500" b="1"/>
              <a:t> </a:t>
            </a:r>
            <a:r>
              <a:rPr lang="nb-NO" sz="2500" b="1" err="1"/>
              <a:t>Novel</a:t>
            </a:r>
            <a:r>
              <a:rPr lang="nb-NO" sz="2500" b="1"/>
              <a:t> </a:t>
            </a:r>
            <a:r>
              <a:rPr lang="nb-NO" sz="2500" b="1" err="1"/>
              <a:t>Contributions</a:t>
            </a:r>
            <a:endParaRPr lang="nb-NO" sz="2500" b="1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21.02.2023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15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4237"/>
            <a:ext cx="8229600" cy="3240385"/>
          </a:xfrm>
        </p:spPr>
        <p:txBody>
          <a:bodyPr>
            <a:normAutofit/>
          </a:bodyPr>
          <a:lstStyle/>
          <a:p>
            <a:pPr lvl="1"/>
            <a:r>
              <a:rPr lang="en-US" dirty="0" err="1"/>
              <a:t>EfficientDet</a:t>
            </a:r>
            <a:r>
              <a:rPr lang="en-US" dirty="0"/>
              <a:t> has less interpretability.</a:t>
            </a:r>
          </a:p>
          <a:p>
            <a:pPr lvl="2"/>
            <a:r>
              <a:rPr lang="en-US" dirty="0"/>
              <a:t>To make it more Interpretable.</a:t>
            </a:r>
          </a:p>
          <a:p>
            <a:pPr lvl="2"/>
            <a:r>
              <a:rPr lang="en-US" dirty="0"/>
              <a:t>Make it robust for adversarial attacks.</a:t>
            </a:r>
          </a:p>
        </p:txBody>
      </p:sp>
    </p:spTree>
    <p:extLst>
      <p:ext uri="{BB962C8B-B14F-4D97-AF65-F5344CB8AC3E}">
        <p14:creationId xmlns:p14="http://schemas.microsoft.com/office/powerpoint/2010/main" val="492393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1365907" y="-66881"/>
            <a:ext cx="6075947" cy="1998578"/>
          </a:xfrm>
        </p:spPr>
        <p:txBody>
          <a:bodyPr/>
          <a:lstStyle/>
          <a:p>
            <a:r>
              <a:rPr lang="nb-NO" err="1"/>
              <a:t>Thank</a:t>
            </a:r>
            <a:r>
              <a:rPr lang="nb-NO"/>
              <a:t> </a:t>
            </a:r>
            <a:r>
              <a:rPr lang="nb-NO" err="1"/>
              <a:t>You</a:t>
            </a:r>
            <a:r>
              <a:rPr lang="nb-NO"/>
              <a:t>! Questions?</a:t>
            </a:r>
            <a:br>
              <a:rPr lang="nb-NO"/>
            </a:br>
            <a:r>
              <a:rPr lang="nb-NO"/>
              <a:t>References: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43A5F044-BCA2-6268-DC2F-19B49F215242}"/>
              </a:ext>
            </a:extLst>
          </p:cNvPr>
          <p:cNvSpPr txBox="1">
            <a:spLocks/>
          </p:cNvSpPr>
          <p:nvPr/>
        </p:nvSpPr>
        <p:spPr>
          <a:xfrm>
            <a:off x="457200" y="1354237"/>
            <a:ext cx="8229600" cy="32403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55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nb-NO" sz="2600" b="1" err="1"/>
              <a:t>Where</a:t>
            </a:r>
            <a:r>
              <a:rPr lang="nb-NO" sz="2600" b="1"/>
              <a:t> </a:t>
            </a:r>
            <a:r>
              <a:rPr lang="nb-NO" sz="2600" b="1" err="1"/>
              <a:t>are</a:t>
            </a:r>
            <a:r>
              <a:rPr lang="nb-NO" sz="2600" b="1"/>
              <a:t> </a:t>
            </a:r>
            <a:r>
              <a:rPr lang="nb-NO" sz="2600" b="1" err="1"/>
              <a:t>we</a:t>
            </a:r>
            <a:r>
              <a:rPr lang="nb-NO" sz="2600" b="1"/>
              <a:t>...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5A62735-971E-9A71-1324-4E18153945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" t="2633" r="5"/>
          <a:stretch/>
        </p:blipFill>
        <p:spPr>
          <a:xfrm>
            <a:off x="1177527" y="1289537"/>
            <a:ext cx="6789602" cy="3305413"/>
          </a:xfrm>
          <a:prstGeom prst="rect">
            <a:avLst/>
          </a:prstGeom>
          <a:noFill/>
        </p:spPr>
      </p:pic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7AA5BBBE-66BD-FD46-802F-536D42DF1234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21.02.2023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nb-NO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27627E23-5D66-C837-C568-4449DFF66FD5}"/>
              </a:ext>
            </a:extLst>
          </p:cNvPr>
          <p:cNvSpPr/>
          <p:nvPr/>
        </p:nvSpPr>
        <p:spPr>
          <a:xfrm>
            <a:off x="2110154" y="2080847"/>
            <a:ext cx="2461846" cy="580292"/>
          </a:xfrm>
          <a:prstGeom prst="fram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BEB7E8-21C8-E4DB-273E-66A81BBDC20F}"/>
              </a:ext>
            </a:extLst>
          </p:cNvPr>
          <p:cNvSpPr txBox="1"/>
          <p:nvPr/>
        </p:nvSpPr>
        <p:spPr>
          <a:xfrm>
            <a:off x="5511848" y="4674930"/>
            <a:ext cx="10242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/>
              <a:t>Source: Lecture 1 slides</a:t>
            </a:r>
          </a:p>
        </p:txBody>
      </p:sp>
    </p:spTree>
    <p:extLst>
      <p:ext uri="{BB962C8B-B14F-4D97-AF65-F5344CB8AC3E}">
        <p14:creationId xmlns:p14="http://schemas.microsoft.com/office/powerpoint/2010/main" val="4186189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/>
              <a:t>Presentation 1 Contents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/>
            <a:r>
              <a:rPr lang="nb-NO" err="1"/>
              <a:t>What</a:t>
            </a:r>
            <a:r>
              <a:rPr lang="nb-NO"/>
              <a:t> is </a:t>
            </a:r>
            <a:r>
              <a:rPr lang="nb-NO" err="1"/>
              <a:t>this</a:t>
            </a:r>
            <a:r>
              <a:rPr lang="nb-NO"/>
              <a:t> </a:t>
            </a:r>
            <a:r>
              <a:rPr lang="nb-NO" err="1"/>
              <a:t>technique</a:t>
            </a:r>
            <a:r>
              <a:rPr lang="nb-NO"/>
              <a:t>/</a:t>
            </a:r>
            <a:r>
              <a:rPr lang="nb-NO" err="1"/>
              <a:t>algorithm</a:t>
            </a:r>
            <a:r>
              <a:rPr lang="nb-NO"/>
              <a:t>? </a:t>
            </a:r>
          </a:p>
          <a:p>
            <a:pPr lvl="0"/>
            <a:r>
              <a:rPr lang="nb-NO" err="1"/>
              <a:t>Why</a:t>
            </a:r>
            <a:r>
              <a:rPr lang="nb-NO"/>
              <a:t> is it </a:t>
            </a:r>
            <a:r>
              <a:rPr lang="nb-NO" err="1"/>
              <a:t>special</a:t>
            </a:r>
            <a:r>
              <a:rPr lang="nb-NO"/>
              <a:t>?</a:t>
            </a:r>
          </a:p>
          <a:p>
            <a:pPr lvl="0"/>
            <a:r>
              <a:rPr lang="nb-NO"/>
              <a:t>How is it different from </a:t>
            </a:r>
            <a:r>
              <a:rPr lang="nb-NO" err="1"/>
              <a:t>other</a:t>
            </a:r>
            <a:r>
              <a:rPr lang="nb-NO"/>
              <a:t> </a:t>
            </a:r>
            <a:r>
              <a:rPr lang="nb-NO" err="1"/>
              <a:t>similar</a:t>
            </a:r>
            <a:r>
              <a:rPr lang="nb-NO"/>
              <a:t> </a:t>
            </a:r>
            <a:r>
              <a:rPr lang="nb-NO" err="1"/>
              <a:t>techniques</a:t>
            </a:r>
            <a:endParaRPr lang="nb-NO"/>
          </a:p>
          <a:p>
            <a:pPr lvl="1"/>
            <a:r>
              <a:rPr lang="nb-NO" err="1"/>
              <a:t>Some</a:t>
            </a:r>
            <a:r>
              <a:rPr lang="nb-NO"/>
              <a:t> </a:t>
            </a:r>
            <a:r>
              <a:rPr lang="nb-NO" err="1"/>
              <a:t>practical</a:t>
            </a:r>
            <a:r>
              <a:rPr lang="nb-NO"/>
              <a:t> </a:t>
            </a:r>
            <a:r>
              <a:rPr lang="nb-NO" err="1"/>
              <a:t>examples</a:t>
            </a:r>
            <a:endParaRPr lang="nb-NO"/>
          </a:p>
          <a:p>
            <a:pPr lvl="0"/>
            <a:r>
              <a:rPr lang="nb-NO"/>
              <a:t>Woking </a:t>
            </a:r>
            <a:r>
              <a:rPr lang="nb-NO" err="1"/>
              <a:t>principle</a:t>
            </a:r>
            <a:endParaRPr lang="nb-NO"/>
          </a:p>
          <a:p>
            <a:pPr lvl="1"/>
            <a:r>
              <a:rPr lang="en-GB"/>
              <a:t>Working</a:t>
            </a:r>
            <a:r>
              <a:rPr lang="nb-NO"/>
              <a:t> </a:t>
            </a:r>
            <a:r>
              <a:rPr lang="en-GB"/>
              <a:t>flow,</a:t>
            </a:r>
            <a:r>
              <a:rPr lang="nb-NO"/>
              <a:t> </a:t>
            </a:r>
            <a:r>
              <a:rPr lang="nb-NO" err="1"/>
              <a:t>equations</a:t>
            </a:r>
            <a:r>
              <a:rPr lang="nb-NO"/>
              <a:t>, analysis</a:t>
            </a:r>
          </a:p>
          <a:p>
            <a:pPr lvl="0"/>
            <a:r>
              <a:rPr lang="nb-NO"/>
              <a:t>Advantages and Disadvantages</a:t>
            </a:r>
          </a:p>
          <a:p>
            <a:pPr lvl="0"/>
            <a:r>
              <a:rPr lang="nb-NO"/>
              <a:t>It’s probable (</a:t>
            </a:r>
            <a:r>
              <a:rPr lang="nb-NO" err="1"/>
              <a:t>practical</a:t>
            </a:r>
            <a:r>
              <a:rPr lang="nb-NO"/>
              <a:t>) </a:t>
            </a:r>
            <a:r>
              <a:rPr lang="nb-NO" err="1"/>
              <a:t>applications</a:t>
            </a:r>
            <a:r>
              <a:rPr lang="nb-NO"/>
              <a:t>, </a:t>
            </a:r>
            <a:r>
              <a:rPr lang="nb-NO" err="1"/>
              <a:t>with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justification</a:t>
            </a:r>
            <a:r>
              <a:rPr lang="nb-NO"/>
              <a:t> </a:t>
            </a:r>
            <a:r>
              <a:rPr lang="nb-NO" err="1"/>
              <a:t>of</a:t>
            </a:r>
            <a:r>
              <a:rPr lang="nb-NO"/>
              <a:t> </a:t>
            </a:r>
            <a:r>
              <a:rPr lang="nb-NO" err="1"/>
              <a:t>why</a:t>
            </a:r>
            <a:r>
              <a:rPr lang="nb-NO"/>
              <a:t> </a:t>
            </a:r>
            <a:r>
              <a:rPr lang="nb-NO" err="1"/>
              <a:t>your</a:t>
            </a:r>
            <a:r>
              <a:rPr lang="nb-NO"/>
              <a:t> </a:t>
            </a:r>
            <a:r>
              <a:rPr lang="nb-NO" err="1"/>
              <a:t>chosen</a:t>
            </a:r>
            <a:r>
              <a:rPr lang="nb-NO"/>
              <a:t> </a:t>
            </a:r>
            <a:r>
              <a:rPr lang="nb-NO" err="1"/>
              <a:t>technique</a:t>
            </a:r>
            <a:r>
              <a:rPr lang="nb-NO"/>
              <a:t>/</a:t>
            </a:r>
            <a:r>
              <a:rPr lang="nb-NO" err="1"/>
              <a:t>algorithm</a:t>
            </a:r>
            <a:r>
              <a:rPr lang="nb-NO"/>
              <a:t> is </a:t>
            </a:r>
            <a:r>
              <a:rPr lang="nb-NO" err="1"/>
              <a:t>particularly</a:t>
            </a:r>
            <a:r>
              <a:rPr lang="nb-NO"/>
              <a:t> </a:t>
            </a:r>
            <a:r>
              <a:rPr lang="nb-NO" err="1"/>
              <a:t>suitable</a:t>
            </a:r>
            <a:r>
              <a:rPr lang="nb-NO"/>
              <a:t> for </a:t>
            </a:r>
            <a:r>
              <a:rPr lang="nb-NO" err="1"/>
              <a:t>this</a:t>
            </a:r>
            <a:r>
              <a:rPr lang="nb-NO"/>
              <a:t> type </a:t>
            </a:r>
            <a:r>
              <a:rPr lang="nb-NO" err="1"/>
              <a:t>of</a:t>
            </a:r>
            <a:r>
              <a:rPr lang="nb-NO"/>
              <a:t> </a:t>
            </a:r>
            <a:r>
              <a:rPr lang="nb-NO" err="1"/>
              <a:t>application</a:t>
            </a:r>
            <a:r>
              <a:rPr lang="nb-NO"/>
              <a:t>(s) </a:t>
            </a:r>
            <a:r>
              <a:rPr lang="nb-NO" err="1"/>
              <a:t>than</a:t>
            </a:r>
            <a:r>
              <a:rPr lang="nb-NO"/>
              <a:t> </a:t>
            </a:r>
            <a:r>
              <a:rPr lang="nb-NO" err="1"/>
              <a:t>that</a:t>
            </a:r>
            <a:r>
              <a:rPr lang="nb-NO"/>
              <a:t> </a:t>
            </a:r>
            <a:r>
              <a:rPr lang="nb-NO" err="1"/>
              <a:t>of</a:t>
            </a:r>
            <a:r>
              <a:rPr lang="nb-NO"/>
              <a:t> </a:t>
            </a:r>
            <a:r>
              <a:rPr lang="nb-NO" err="1"/>
              <a:t>similar</a:t>
            </a:r>
            <a:r>
              <a:rPr lang="nb-NO"/>
              <a:t> </a:t>
            </a:r>
            <a:r>
              <a:rPr lang="nb-NO" err="1"/>
              <a:t>existing</a:t>
            </a:r>
            <a:r>
              <a:rPr lang="nb-NO"/>
              <a:t> ML </a:t>
            </a:r>
            <a:r>
              <a:rPr lang="nb-NO" err="1"/>
              <a:t>technique</a:t>
            </a:r>
            <a:r>
              <a:rPr lang="nb-NO"/>
              <a:t>(s)/</a:t>
            </a:r>
            <a:r>
              <a:rPr lang="nb-NO" err="1"/>
              <a:t>algorithm</a:t>
            </a:r>
            <a:r>
              <a:rPr lang="nb-NO"/>
              <a:t>(s).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21.02.2023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54169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nb-NO" sz="2600" b="1" err="1"/>
              <a:t>What</a:t>
            </a:r>
            <a:r>
              <a:rPr lang="nb-NO" sz="2600" b="1"/>
              <a:t> is Object </a:t>
            </a:r>
            <a:r>
              <a:rPr lang="nb-NO" sz="2600" b="1" err="1"/>
              <a:t>Detection</a:t>
            </a:r>
            <a:r>
              <a:rPr lang="nb-NO" sz="2600" b="1"/>
              <a:t>? </a:t>
            </a:r>
            <a:br>
              <a:rPr lang="nb-NO" sz="2600" b="1"/>
            </a:br>
            <a:r>
              <a:rPr lang="nb-NO" sz="2600" b="1" err="1"/>
              <a:t>Simply</a:t>
            </a:r>
            <a:r>
              <a:rPr lang="nb-NO" sz="2600" b="1"/>
              <a:t> </a:t>
            </a:r>
            <a:r>
              <a:rPr lang="nb-NO" sz="2600" b="1" err="1"/>
              <a:t>put</a:t>
            </a:r>
            <a:r>
              <a:rPr lang="nb-NO" sz="2600" b="1"/>
              <a:t> – </a:t>
            </a:r>
            <a:r>
              <a:rPr lang="nb-NO" sz="2600" b="1" err="1"/>
              <a:t>Classification</a:t>
            </a:r>
            <a:r>
              <a:rPr lang="nb-NO" sz="2600" b="1"/>
              <a:t> and </a:t>
            </a:r>
            <a:r>
              <a:rPr lang="nb-NO" sz="2600" b="1" err="1"/>
              <a:t>Localisation</a:t>
            </a:r>
            <a:r>
              <a:rPr lang="nb-NO" sz="2600" b="1"/>
              <a:t>!</a:t>
            </a:r>
          </a:p>
        </p:txBody>
      </p:sp>
      <p:sp>
        <p:nvSpPr>
          <p:cNvPr id="2" name="Plassholder for innhold 6">
            <a:extLst>
              <a:ext uri="{FF2B5EF4-FFF2-40B4-BE49-F238E27FC236}">
                <a16:creationId xmlns:a16="http://schemas.microsoft.com/office/drawing/2014/main" id="{4C5C1171-F8C1-6C23-899B-D7F3DC074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/>
          <a:p>
            <a:pPr lvl="0"/>
            <a:r>
              <a:rPr lang="nb-NO" dirty="0"/>
              <a:t>For </a:t>
            </a:r>
            <a:r>
              <a:rPr lang="nb-NO" dirty="0" err="1"/>
              <a:t>any</a:t>
            </a:r>
            <a:r>
              <a:rPr lang="nb-NO" dirty="0"/>
              <a:t> </a:t>
            </a:r>
            <a:r>
              <a:rPr lang="nb-NO" dirty="0" err="1"/>
              <a:t>object</a:t>
            </a:r>
            <a:r>
              <a:rPr lang="nb-NO" dirty="0"/>
              <a:t> </a:t>
            </a:r>
            <a:r>
              <a:rPr lang="nb-NO" dirty="0" err="1"/>
              <a:t>detection</a:t>
            </a:r>
            <a:r>
              <a:rPr lang="nb-NO" dirty="0"/>
              <a:t> </a:t>
            </a:r>
            <a:r>
              <a:rPr lang="nb-NO" dirty="0" err="1"/>
              <a:t>task</a:t>
            </a:r>
            <a:endParaRPr lang="nb-NO" dirty="0"/>
          </a:p>
          <a:p>
            <a:pPr lvl="1"/>
            <a:r>
              <a:rPr lang="nb-NO" dirty="0"/>
              <a:t>Object </a:t>
            </a:r>
            <a:r>
              <a:rPr lang="nb-NO" dirty="0" err="1"/>
              <a:t>Proposals</a:t>
            </a:r>
            <a:endParaRPr lang="nb-NO" dirty="0"/>
          </a:p>
          <a:p>
            <a:pPr lvl="1"/>
            <a:r>
              <a:rPr lang="nb-NO" sz="2000" dirty="0" err="1"/>
              <a:t>Classification</a:t>
            </a:r>
            <a:endParaRPr lang="nb-NO" sz="2000" dirty="0"/>
          </a:p>
          <a:p>
            <a:pPr lvl="1"/>
            <a:r>
              <a:rPr lang="nb-NO" sz="2000" dirty="0" err="1"/>
              <a:t>Localisation</a:t>
            </a:r>
            <a:endParaRPr lang="nb-NO" sz="2000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7AA5BBBE-66BD-FD46-802F-536D42DF1234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21.02.2023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nb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442E24-12E1-075B-63BE-CA9DB9C89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8" y="1249397"/>
            <a:ext cx="4289732" cy="26939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8E0719-E092-7A82-6AB3-78D3ED1DE732}"/>
              </a:ext>
            </a:extLst>
          </p:cNvPr>
          <p:cNvSpPr txBox="1"/>
          <p:nvPr/>
        </p:nvSpPr>
        <p:spPr>
          <a:xfrm>
            <a:off x="1932967" y="3992594"/>
            <a:ext cx="11240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/>
              <a:t>Source: Facebook/Meta AI</a:t>
            </a:r>
          </a:p>
        </p:txBody>
      </p:sp>
    </p:spTree>
    <p:extLst>
      <p:ext uri="{BB962C8B-B14F-4D97-AF65-F5344CB8AC3E}">
        <p14:creationId xmlns:p14="http://schemas.microsoft.com/office/powerpoint/2010/main" val="4262860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/>
              <a:t>1. </a:t>
            </a:r>
            <a:r>
              <a:rPr lang="nb-NO" b="1" err="1"/>
              <a:t>What</a:t>
            </a:r>
            <a:r>
              <a:rPr lang="nb-NO" b="1"/>
              <a:t> is </a:t>
            </a:r>
            <a:r>
              <a:rPr lang="nb-NO" b="1" err="1"/>
              <a:t>this</a:t>
            </a:r>
            <a:r>
              <a:rPr lang="nb-NO" b="1"/>
              <a:t> </a:t>
            </a:r>
            <a:r>
              <a:rPr lang="nb-NO" b="1" err="1"/>
              <a:t>technique</a:t>
            </a:r>
            <a:r>
              <a:rPr lang="nb-NO" b="1"/>
              <a:t> / </a:t>
            </a:r>
            <a:r>
              <a:rPr lang="nb-NO" b="1" err="1"/>
              <a:t>algorithm</a:t>
            </a:r>
            <a:r>
              <a:rPr lang="nb-NO" b="1"/>
              <a:t>?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3784922" cy="3567112"/>
          </a:xfrm>
        </p:spPr>
        <p:txBody>
          <a:bodyPr>
            <a:normAutofit/>
          </a:bodyPr>
          <a:lstStyle/>
          <a:p>
            <a:pPr lvl="0"/>
            <a:r>
              <a:rPr lang="nb-NO" dirty="0" err="1"/>
              <a:t>Chosen</a:t>
            </a:r>
            <a:r>
              <a:rPr lang="nb-NO" dirty="0"/>
              <a:t> Technique / Algorithm : One-Stage Object </a:t>
            </a:r>
            <a:r>
              <a:rPr lang="nb-NO" dirty="0" err="1"/>
              <a:t>Detection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EfficientDet</a:t>
            </a:r>
            <a:r>
              <a:rPr lang="nb-NO" dirty="0"/>
              <a:t> </a:t>
            </a:r>
            <a:r>
              <a:rPr lang="nb-NO" dirty="0" err="1"/>
              <a:t>algorithm</a:t>
            </a:r>
            <a:r>
              <a:rPr lang="nb-NO" dirty="0"/>
              <a:t>.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21.02.2023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5</a:t>
            </a:fld>
            <a:endParaRPr lang="nb-NO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2CB369B-C6BD-41BC-5F1D-40CE684F6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107288"/>
              </p:ext>
            </p:extLst>
          </p:nvPr>
        </p:nvGraphicFramePr>
        <p:xfrm>
          <a:off x="763096" y="2802596"/>
          <a:ext cx="3292960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27524">
                  <a:extLst>
                    <a:ext uri="{9D8B030D-6E8A-4147-A177-3AD203B41FA5}">
                      <a16:colId xmlns:a16="http://schemas.microsoft.com/office/drawing/2014/main" val="1126834996"/>
                    </a:ext>
                  </a:extLst>
                </a:gridCol>
                <a:gridCol w="1665436">
                  <a:extLst>
                    <a:ext uri="{9D8B030D-6E8A-4147-A177-3AD203B41FA5}">
                      <a16:colId xmlns:a16="http://schemas.microsoft.com/office/drawing/2014/main" val="384752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TSOD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OSOD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52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u="sng" dirty="0">
                          <a:solidFill>
                            <a:schemeClr val="bg1"/>
                          </a:solidFill>
                        </a:rPr>
                        <a:t>YOLO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707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Fast RCNN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SSD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99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Faster RCNN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sng" dirty="0" err="1">
                          <a:solidFill>
                            <a:schemeClr val="bg1"/>
                          </a:solidFill>
                        </a:rPr>
                        <a:t>EfficientDet</a:t>
                      </a:r>
                      <a:endParaRPr lang="en-US" u="sng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139680"/>
                  </a:ext>
                </a:extLst>
              </a:tr>
            </a:tbl>
          </a:graphicData>
        </a:graphic>
      </p:graphicFrame>
      <p:pic>
        <p:nvPicPr>
          <p:cNvPr id="12" name="Picture 11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8286874-8902-0E75-13FB-D35BAD159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088" y="1067642"/>
            <a:ext cx="2610331" cy="799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D323B1-CF28-5FFD-F15E-AE980130174E}"/>
              </a:ext>
            </a:extLst>
          </p:cNvPr>
          <p:cNvSpPr txBox="1"/>
          <p:nvPr/>
        </p:nvSpPr>
        <p:spPr>
          <a:xfrm>
            <a:off x="7425733" y="129268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TSOD</a:t>
            </a:r>
          </a:p>
        </p:txBody>
      </p:sp>
      <p:pic>
        <p:nvPicPr>
          <p:cNvPr id="16" name="Picture 15" descr="A person sitting in front of a television&#10;&#10;Description automatically generated with medium confidence">
            <a:extLst>
              <a:ext uri="{FF2B5EF4-FFF2-40B4-BE49-F238E27FC236}">
                <a16:creationId xmlns:a16="http://schemas.microsoft.com/office/drawing/2014/main" id="{666DE678-5D68-1947-AAEB-6DD0DF28C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860" y="2662677"/>
            <a:ext cx="896268" cy="799082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85DBE3E8-2449-62BC-ECD8-EF06E0F4A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807" y="2660443"/>
            <a:ext cx="872756" cy="7990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3420A3-4DE9-BF6D-EC70-FA7D634554CF}"/>
              </a:ext>
            </a:extLst>
          </p:cNvPr>
          <p:cNvSpPr txBox="1"/>
          <p:nvPr/>
        </p:nvSpPr>
        <p:spPr>
          <a:xfrm>
            <a:off x="6953242" y="290744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9EFF7F-33CE-9DF9-3919-2066DC584BDB}"/>
              </a:ext>
            </a:extLst>
          </p:cNvPr>
          <p:cNvSpPr txBox="1"/>
          <p:nvPr/>
        </p:nvSpPr>
        <p:spPr>
          <a:xfrm>
            <a:off x="4192995" y="4379311"/>
            <a:ext cx="4951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Lecture 15: Object Detection: </a:t>
            </a:r>
            <a:r>
              <a:rPr lang="en-US" dirty="0">
                <a:hlinkClick r:id="rId6"/>
              </a:rPr>
              <a:t>Michigan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294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2. </a:t>
            </a:r>
            <a:r>
              <a:rPr lang="nb-NO" sz="2500" b="1" err="1"/>
              <a:t>Why</a:t>
            </a:r>
            <a:r>
              <a:rPr lang="nb-NO" sz="2500" b="1"/>
              <a:t> </a:t>
            </a:r>
            <a:r>
              <a:rPr lang="nb-NO" sz="2500" b="1" err="1"/>
              <a:t>EfficientDet</a:t>
            </a:r>
            <a:r>
              <a:rPr lang="nb-NO" sz="2500" b="1"/>
              <a:t> </a:t>
            </a:r>
            <a:r>
              <a:rPr lang="nb-NO" sz="2500" b="1" err="1"/>
              <a:t>special</a:t>
            </a:r>
            <a:r>
              <a:rPr lang="nb-NO" sz="2500" b="1"/>
              <a:t>?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nb-NO" dirty="0" err="1"/>
              <a:t>Launched</a:t>
            </a:r>
            <a:r>
              <a:rPr lang="nb-NO" dirty="0"/>
              <a:t> in 2020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</a:t>
            </a:r>
            <a:r>
              <a:rPr lang="nb-NO" dirty="0" err="1"/>
              <a:t>release</a:t>
            </a:r>
            <a:r>
              <a:rPr lang="nb-NO" dirty="0"/>
              <a:t> in 2021 – </a:t>
            </a:r>
            <a:r>
              <a:rPr lang="nb-NO" dirty="0" err="1"/>
              <a:t>scope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research</a:t>
            </a:r>
            <a:r>
              <a:rPr lang="nb-NO" dirty="0"/>
              <a:t> and </a:t>
            </a:r>
            <a:r>
              <a:rPr lang="nb-NO" dirty="0" err="1"/>
              <a:t>novel</a:t>
            </a:r>
            <a:r>
              <a:rPr lang="nb-NO" dirty="0"/>
              <a:t> </a:t>
            </a:r>
            <a:r>
              <a:rPr lang="nb-NO" dirty="0" err="1"/>
              <a:t>contributions</a:t>
            </a:r>
            <a:r>
              <a:rPr lang="nb-NO" dirty="0"/>
              <a:t>.</a:t>
            </a:r>
          </a:p>
          <a:p>
            <a:pPr lvl="0"/>
            <a:r>
              <a:rPr lang="nb-NO" dirty="0"/>
              <a:t>High </a:t>
            </a:r>
            <a:r>
              <a:rPr lang="nb-NO" dirty="0" err="1"/>
              <a:t>accuracy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benchmark</a:t>
            </a:r>
            <a:r>
              <a:rPr lang="nb-NO" dirty="0"/>
              <a:t> </a:t>
            </a:r>
            <a:r>
              <a:rPr lang="nb-NO" dirty="0" err="1"/>
              <a:t>dataset</a:t>
            </a:r>
            <a:r>
              <a:rPr lang="nb-NO" dirty="0"/>
              <a:t> (73.5%) - </a:t>
            </a:r>
            <a:r>
              <a:rPr lang="nb-NO" dirty="0" err="1"/>
              <a:t>reportedly</a:t>
            </a:r>
            <a:r>
              <a:rPr lang="nb-NO" dirty="0"/>
              <a:t> </a:t>
            </a:r>
            <a:r>
              <a:rPr lang="nb-NO" dirty="0" err="1"/>
              <a:t>much</a:t>
            </a:r>
            <a:r>
              <a:rPr lang="nb-NO" dirty="0"/>
              <a:t> </a:t>
            </a:r>
            <a:r>
              <a:rPr lang="nb-NO" dirty="0" err="1"/>
              <a:t>efficient</a:t>
            </a:r>
            <a:r>
              <a:rPr lang="nb-NO" dirty="0"/>
              <a:t> (</a:t>
            </a:r>
            <a:r>
              <a:rPr lang="nb-NO" dirty="0" err="1"/>
              <a:t>Inference</a:t>
            </a:r>
            <a:r>
              <a:rPr lang="nb-NO" dirty="0"/>
              <a:t> time 12.3ms) </a:t>
            </a:r>
            <a:r>
              <a:rPr lang="nb-NO" dirty="0" err="1"/>
              <a:t>than</a:t>
            </a:r>
            <a:r>
              <a:rPr lang="nb-NO" dirty="0"/>
              <a:t> YOLO and </a:t>
            </a:r>
            <a:r>
              <a:rPr lang="nb-NO" dirty="0" err="1"/>
              <a:t>other</a:t>
            </a:r>
            <a:r>
              <a:rPr lang="nb-NO" dirty="0"/>
              <a:t> SOTA </a:t>
            </a:r>
            <a:r>
              <a:rPr lang="nb-NO" dirty="0" err="1"/>
              <a:t>algorithms</a:t>
            </a:r>
            <a:r>
              <a:rPr lang="nb-NO" dirty="0"/>
              <a:t> [</a:t>
            </a:r>
            <a:r>
              <a:rPr lang="nb-NO" dirty="0" err="1"/>
              <a:t>M.Tan</a:t>
            </a:r>
            <a:r>
              <a:rPr lang="nb-NO" dirty="0"/>
              <a:t> et al. CVPR 2020].</a:t>
            </a:r>
          </a:p>
          <a:p>
            <a:pPr lvl="0"/>
            <a:r>
              <a:rPr lang="nb-NO" dirty="0"/>
              <a:t>Balances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popular</a:t>
            </a:r>
            <a:r>
              <a:rPr lang="nb-NO" dirty="0"/>
              <a:t> OD </a:t>
            </a:r>
            <a:r>
              <a:rPr lang="nb-NO" dirty="0" err="1"/>
              <a:t>tradeoff</a:t>
            </a:r>
            <a:r>
              <a:rPr lang="nb-NO" dirty="0"/>
              <a:t> (speed </a:t>
            </a:r>
            <a:r>
              <a:rPr lang="nb-NO" dirty="0" err="1"/>
              <a:t>vs</a:t>
            </a:r>
            <a:r>
              <a:rPr lang="nb-NO" dirty="0"/>
              <a:t> </a:t>
            </a:r>
            <a:r>
              <a:rPr lang="nb-NO" dirty="0" err="1"/>
              <a:t>accuracy</a:t>
            </a:r>
            <a:r>
              <a:rPr lang="nb-NO" dirty="0"/>
              <a:t>)</a:t>
            </a:r>
          </a:p>
          <a:p>
            <a:pPr lvl="0"/>
            <a:r>
              <a:rPr lang="nb-NO" dirty="0"/>
              <a:t>Works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legacy</a:t>
            </a:r>
            <a:r>
              <a:rPr lang="nb-NO" dirty="0"/>
              <a:t> OSOD</a:t>
            </a:r>
          </a:p>
          <a:p>
            <a:pPr lvl="1"/>
            <a:r>
              <a:rPr lang="nb-NO" dirty="0" err="1"/>
              <a:t>Backbone</a:t>
            </a:r>
            <a:r>
              <a:rPr lang="nb-NO" dirty="0"/>
              <a:t> – </a:t>
            </a:r>
            <a:r>
              <a:rPr lang="nb-NO" dirty="0" err="1"/>
              <a:t>EfficientNet</a:t>
            </a:r>
            <a:r>
              <a:rPr lang="nb-NO" dirty="0"/>
              <a:t> (</a:t>
            </a:r>
            <a:r>
              <a:rPr lang="nb-NO" dirty="0" err="1"/>
              <a:t>Also</a:t>
            </a:r>
            <a:r>
              <a:rPr lang="nb-NO" dirty="0"/>
              <a:t>, Modular Architecture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flexiblity</a:t>
            </a:r>
            <a:r>
              <a:rPr lang="nb-NO" dirty="0"/>
              <a:t> to </a:t>
            </a:r>
            <a:r>
              <a:rPr lang="nb-NO" dirty="0" err="1"/>
              <a:t>change</a:t>
            </a:r>
            <a:r>
              <a:rPr lang="nb-NO" dirty="0"/>
              <a:t> </a:t>
            </a:r>
            <a:r>
              <a:rPr lang="nb-NO" dirty="0" err="1"/>
              <a:t>Backbne</a:t>
            </a:r>
            <a:r>
              <a:rPr lang="nb-NO" dirty="0"/>
              <a:t>)</a:t>
            </a:r>
          </a:p>
          <a:p>
            <a:pPr lvl="1"/>
            <a:r>
              <a:rPr lang="nb-NO" dirty="0" err="1"/>
              <a:t>Neck</a:t>
            </a:r>
            <a:r>
              <a:rPr lang="nb-NO" dirty="0"/>
              <a:t> – </a:t>
            </a:r>
            <a:r>
              <a:rPr lang="nb-NO" dirty="0" err="1"/>
              <a:t>BiFPN</a:t>
            </a:r>
            <a:r>
              <a:rPr lang="nb-NO" dirty="0"/>
              <a:t> (Bilateral </a:t>
            </a:r>
            <a:r>
              <a:rPr lang="nb-NO" dirty="0" err="1"/>
              <a:t>Fusion</a:t>
            </a:r>
            <a:r>
              <a:rPr lang="nb-NO" dirty="0"/>
              <a:t> Pyramid Network)</a:t>
            </a:r>
          </a:p>
          <a:p>
            <a:pPr lvl="1"/>
            <a:r>
              <a:rPr lang="nb-NO" dirty="0"/>
              <a:t>Head – Multiple </a:t>
            </a:r>
            <a:r>
              <a:rPr lang="nb-NO" dirty="0" err="1"/>
              <a:t>convolution</a:t>
            </a:r>
            <a:r>
              <a:rPr lang="nb-NO" dirty="0"/>
              <a:t> and FC </a:t>
            </a:r>
            <a:r>
              <a:rPr lang="nb-NO" dirty="0" err="1"/>
              <a:t>layers</a:t>
            </a:r>
            <a:endParaRPr lang="nb-NO" dirty="0"/>
          </a:p>
          <a:p>
            <a:pPr lvl="0"/>
            <a:endParaRPr lang="nb-NO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21.02.2023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3452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3.1 How is it different from </a:t>
            </a:r>
            <a:r>
              <a:rPr lang="nb-NO" sz="2500" b="1" err="1"/>
              <a:t>other</a:t>
            </a:r>
            <a:r>
              <a:rPr lang="nb-NO" sz="2500" b="1"/>
              <a:t> </a:t>
            </a:r>
            <a:r>
              <a:rPr lang="nb-NO" sz="2500" b="1" err="1"/>
              <a:t>similar</a:t>
            </a:r>
            <a:r>
              <a:rPr lang="nb-NO" sz="2500" b="1"/>
              <a:t> </a:t>
            </a:r>
            <a:r>
              <a:rPr lang="nb-NO" sz="2500" b="1" err="1"/>
              <a:t>techniques</a:t>
            </a:r>
            <a:r>
              <a:rPr lang="nb-NO" sz="2500" b="1"/>
              <a:t> 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6157732" cy="40294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nb-NO" err="1"/>
              <a:t>BiFPN</a:t>
            </a:r>
            <a:r>
              <a:rPr lang="nb-NO"/>
              <a:t> - Bilateral </a:t>
            </a:r>
            <a:r>
              <a:rPr lang="nb-NO" err="1"/>
              <a:t>Fusion</a:t>
            </a:r>
            <a:r>
              <a:rPr lang="nb-NO"/>
              <a:t> Pyramid Network</a:t>
            </a:r>
          </a:p>
          <a:p>
            <a:pPr lvl="0"/>
            <a:endParaRPr lang="nb-NO"/>
          </a:p>
          <a:p>
            <a:pPr lvl="0"/>
            <a:endParaRPr lang="nb-NO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21.02.2023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7</a:t>
            </a:fld>
            <a:endParaRPr lang="nb-NO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94E41A4-5C3A-6AAB-CB4D-0D246FFF8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6" y="1765020"/>
            <a:ext cx="7047682" cy="2827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CC630F-7605-5A4D-8466-856AB6B3C34C}"/>
              </a:ext>
            </a:extLst>
          </p:cNvPr>
          <p:cNvSpPr txBox="1"/>
          <p:nvPr/>
        </p:nvSpPr>
        <p:spPr>
          <a:xfrm>
            <a:off x="940885" y="4468396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Used in SSD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58038-08D3-5D40-64D0-E6F8EF8F7D1A}"/>
              </a:ext>
            </a:extLst>
          </p:cNvPr>
          <p:cNvSpPr txBox="1"/>
          <p:nvPr/>
        </p:nvSpPr>
        <p:spPr>
          <a:xfrm>
            <a:off x="2297052" y="1791633"/>
            <a:ext cx="191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Used in YOLOv5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340295-C1C5-325E-2F63-A0065C22B3A6}"/>
              </a:ext>
            </a:extLst>
          </p:cNvPr>
          <p:cNvSpPr txBox="1"/>
          <p:nvPr/>
        </p:nvSpPr>
        <p:spPr>
          <a:xfrm>
            <a:off x="4495796" y="445422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in </a:t>
            </a:r>
            <a:r>
              <a:rPr lang="en-US" dirty="0" err="1"/>
              <a:t>Retinanet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3BF936-9C7C-A046-6D88-2A32C96B01BA}"/>
              </a:ext>
            </a:extLst>
          </p:cNvPr>
          <p:cNvSpPr txBox="1"/>
          <p:nvPr/>
        </p:nvSpPr>
        <p:spPr>
          <a:xfrm>
            <a:off x="6297830" y="1565474"/>
            <a:ext cx="220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in </a:t>
            </a:r>
            <a:r>
              <a:rPr lang="en-US" dirty="0" err="1"/>
              <a:t>EfficientDet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1AEF98-EE19-B046-A54E-215491AA622F}"/>
              </a:ext>
            </a:extLst>
          </p:cNvPr>
          <p:cNvSpPr txBox="1"/>
          <p:nvPr/>
        </p:nvSpPr>
        <p:spPr>
          <a:xfrm>
            <a:off x="609596" y="151135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/>
              <a:t>Tan, M., Pang, R., &amp; Le, Q. V. (2020). </a:t>
            </a:r>
            <a:r>
              <a:rPr lang="en-US" sz="700" err="1"/>
              <a:t>Efficientdet</a:t>
            </a:r>
            <a:r>
              <a:rPr lang="en-US" sz="700"/>
              <a:t>: Scalable and efficient object detection. In Proceedings of the IEEE/CVF conference on computer vision and pattern recognition (pp. 10781-10790).</a:t>
            </a:r>
          </a:p>
        </p:txBody>
      </p:sp>
    </p:spTree>
    <p:extLst>
      <p:ext uri="{BB962C8B-B14F-4D97-AF65-F5344CB8AC3E}">
        <p14:creationId xmlns:p14="http://schemas.microsoft.com/office/powerpoint/2010/main" val="147587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3.2 How is it different from </a:t>
            </a:r>
            <a:r>
              <a:rPr lang="nb-NO" sz="2500" b="1" err="1"/>
              <a:t>other</a:t>
            </a:r>
            <a:r>
              <a:rPr lang="nb-NO" sz="2500" b="1"/>
              <a:t> </a:t>
            </a:r>
            <a:r>
              <a:rPr lang="nb-NO" sz="2500" b="1" err="1"/>
              <a:t>similar</a:t>
            </a:r>
            <a:r>
              <a:rPr lang="nb-NO" sz="2500" b="1"/>
              <a:t> </a:t>
            </a:r>
            <a:r>
              <a:rPr lang="nb-NO" sz="2500" b="1" err="1"/>
              <a:t>techniques</a:t>
            </a:r>
            <a:r>
              <a:rPr lang="nb-NO" sz="2500" b="1"/>
              <a:t> 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6157732" cy="40294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nb-NO" err="1"/>
              <a:t>Compound</a:t>
            </a:r>
            <a:r>
              <a:rPr lang="nb-NO"/>
              <a:t> </a:t>
            </a:r>
            <a:r>
              <a:rPr lang="nb-NO" err="1"/>
              <a:t>Scaling</a:t>
            </a:r>
            <a:r>
              <a:rPr lang="nb-NO"/>
              <a:t> </a:t>
            </a:r>
            <a:r>
              <a:rPr lang="nb-NO" err="1"/>
              <a:t>method</a:t>
            </a:r>
            <a:r>
              <a:rPr lang="nb-NO"/>
              <a:t> for Uniform </a:t>
            </a:r>
            <a:r>
              <a:rPr lang="nb-NO" err="1"/>
              <a:t>Scaling</a:t>
            </a:r>
            <a:endParaRPr lang="nb-NO"/>
          </a:p>
          <a:p>
            <a:pPr lvl="0"/>
            <a:endParaRPr lang="nb-NO"/>
          </a:p>
          <a:p>
            <a:pPr lvl="0"/>
            <a:endParaRPr lang="nb-NO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21.02.2023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8</a:t>
            </a:fld>
            <a:endParaRPr lang="nb-NO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1AEF98-EE19-B046-A54E-215491AA622F}"/>
              </a:ext>
            </a:extLst>
          </p:cNvPr>
          <p:cNvSpPr txBox="1"/>
          <p:nvPr/>
        </p:nvSpPr>
        <p:spPr>
          <a:xfrm>
            <a:off x="609596" y="151135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Tan, M., &amp; Le, Q. (2019, May). </a:t>
            </a:r>
            <a:r>
              <a:rPr lang="en-GB" sz="8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Efficientnet</a:t>
            </a:r>
            <a:r>
              <a:rPr lang="en-GB" sz="8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Rethinking model scaling for convolutional neural networks. In </a:t>
            </a:r>
            <a:r>
              <a:rPr lang="en-GB" sz="8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GB" sz="8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6105-6114). PMLR.</a:t>
            </a:r>
            <a:endParaRPr lang="en-US" sz="700"/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A47B2C7-A9A4-1A81-2FD0-5E44F136C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861" y="1963986"/>
            <a:ext cx="6306277" cy="2659204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A62FF682-153F-B530-93D4-4309BE471B91}"/>
              </a:ext>
            </a:extLst>
          </p:cNvPr>
          <p:cNvSpPr/>
          <p:nvPr/>
        </p:nvSpPr>
        <p:spPr>
          <a:xfrm rot="16200000">
            <a:off x="1779817" y="4188218"/>
            <a:ext cx="376177" cy="10980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D5BA05-7C86-E5F8-D555-FFEB89FA176E}"/>
              </a:ext>
            </a:extLst>
          </p:cNvPr>
          <p:cNvSpPr txBox="1"/>
          <p:nvPr/>
        </p:nvSpPr>
        <p:spPr>
          <a:xfrm>
            <a:off x="2576278" y="448318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7D17A7D0-1824-DDAF-3DF3-80A032AD27EA}"/>
              </a:ext>
            </a:extLst>
          </p:cNvPr>
          <p:cNvSpPr/>
          <p:nvPr/>
        </p:nvSpPr>
        <p:spPr>
          <a:xfrm rot="16200000">
            <a:off x="4320487" y="3157930"/>
            <a:ext cx="376177" cy="315651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4048D4-8CE2-A178-9B08-A35545907B5B}"/>
              </a:ext>
            </a:extLst>
          </p:cNvPr>
          <p:cNvSpPr txBox="1"/>
          <p:nvPr/>
        </p:nvSpPr>
        <p:spPr>
          <a:xfrm>
            <a:off x="6180883" y="45348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B131E16D-C957-809E-65E1-001418BFBE4C}"/>
              </a:ext>
            </a:extLst>
          </p:cNvPr>
          <p:cNvSpPr/>
          <p:nvPr/>
        </p:nvSpPr>
        <p:spPr>
          <a:xfrm rot="16200000">
            <a:off x="6861157" y="4187142"/>
            <a:ext cx="376177" cy="10980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07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3.3 Practical </a:t>
            </a:r>
            <a:r>
              <a:rPr lang="nb-NO" sz="2500" b="1" err="1"/>
              <a:t>Example</a:t>
            </a:r>
            <a:endParaRPr lang="nb-NO" sz="2500" b="1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21.02.2023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9</a:t>
            </a:fld>
            <a:endParaRPr lang="nb-NO"/>
          </a:p>
        </p:txBody>
      </p:sp>
      <p:sp>
        <p:nvSpPr>
          <p:cNvPr id="2" name="Plassholder for innhold 6">
            <a:extLst>
              <a:ext uri="{FF2B5EF4-FFF2-40B4-BE49-F238E27FC236}">
                <a16:creationId xmlns:a16="http://schemas.microsoft.com/office/drawing/2014/main" id="{3CA87805-CC2D-B03A-786D-4D6B58EC0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067554" cy="3499171"/>
          </a:xfrm>
        </p:spPr>
        <p:txBody>
          <a:bodyPr>
            <a:normAutofit/>
          </a:bodyPr>
          <a:lstStyle/>
          <a:p>
            <a:pPr lvl="0"/>
            <a:r>
              <a:rPr lang="nb-NO" err="1"/>
              <a:t>Widely</a:t>
            </a:r>
            <a:r>
              <a:rPr lang="nb-NO"/>
              <a:t> used in real time </a:t>
            </a:r>
            <a:r>
              <a:rPr lang="nb-NO" err="1"/>
              <a:t>edge</a:t>
            </a:r>
            <a:r>
              <a:rPr lang="nb-NO"/>
              <a:t> </a:t>
            </a:r>
            <a:r>
              <a:rPr lang="nb-NO" err="1"/>
              <a:t>computing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</a:t>
            </a:r>
            <a:r>
              <a:rPr lang="nb-NO" err="1"/>
              <a:t>high</a:t>
            </a:r>
            <a:r>
              <a:rPr lang="nb-NO"/>
              <a:t> time </a:t>
            </a:r>
            <a:r>
              <a:rPr lang="nb-NO" err="1"/>
              <a:t>constraints</a:t>
            </a:r>
            <a:endParaRPr lang="nb-NO"/>
          </a:p>
          <a:p>
            <a:pPr lvl="1"/>
            <a:r>
              <a:rPr lang="nb-NO" err="1"/>
              <a:t>EfficientDet</a:t>
            </a:r>
            <a:r>
              <a:rPr lang="nb-NO"/>
              <a:t> for </a:t>
            </a:r>
            <a:r>
              <a:rPr lang="nb-NO" err="1"/>
              <a:t>fabric</a:t>
            </a:r>
            <a:r>
              <a:rPr lang="nb-NO"/>
              <a:t> </a:t>
            </a:r>
            <a:r>
              <a:rPr lang="nb-NO" err="1"/>
              <a:t>defect</a:t>
            </a:r>
            <a:r>
              <a:rPr lang="nb-NO"/>
              <a:t> </a:t>
            </a:r>
            <a:r>
              <a:rPr lang="nb-NO" err="1"/>
              <a:t>detection</a:t>
            </a:r>
            <a:r>
              <a:rPr lang="nb-NO"/>
              <a:t> </a:t>
            </a:r>
            <a:r>
              <a:rPr lang="nb-NO" err="1"/>
              <a:t>based</a:t>
            </a:r>
            <a:r>
              <a:rPr lang="nb-NO"/>
              <a:t>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edge</a:t>
            </a:r>
            <a:r>
              <a:rPr lang="nb-NO"/>
              <a:t> </a:t>
            </a:r>
            <a:r>
              <a:rPr lang="nb-NO" err="1"/>
              <a:t>computing</a:t>
            </a:r>
            <a:r>
              <a:rPr lang="nb-NO"/>
              <a:t> (2021, S. Song et al)</a:t>
            </a:r>
          </a:p>
          <a:p>
            <a:pPr lvl="1"/>
            <a:r>
              <a:rPr lang="nb-NO" err="1"/>
              <a:t>EfficientDet</a:t>
            </a:r>
            <a:r>
              <a:rPr lang="nb-NO"/>
              <a:t> for Crop </a:t>
            </a:r>
            <a:r>
              <a:rPr lang="nb-NO" err="1"/>
              <a:t>Circle</a:t>
            </a:r>
            <a:r>
              <a:rPr lang="nb-NO"/>
              <a:t> </a:t>
            </a:r>
            <a:r>
              <a:rPr lang="nb-NO" err="1"/>
              <a:t>Detection</a:t>
            </a:r>
            <a:r>
              <a:rPr lang="nb-NO"/>
              <a:t> in </a:t>
            </a:r>
            <a:r>
              <a:rPr lang="nb-NO" err="1"/>
              <a:t>Desert</a:t>
            </a:r>
            <a:r>
              <a:rPr lang="nb-NO"/>
              <a:t> (</a:t>
            </a:r>
            <a:r>
              <a:rPr lang="nb-NO" err="1"/>
              <a:t>M.L.Mekhalfi</a:t>
            </a:r>
            <a:r>
              <a:rPr lang="nb-NO"/>
              <a:t> et al 2022)</a:t>
            </a:r>
          </a:p>
          <a:p>
            <a:pPr lvl="1"/>
            <a:r>
              <a:rPr lang="nb-NO"/>
              <a:t>Drivers </a:t>
            </a:r>
            <a:r>
              <a:rPr lang="nb-NO" err="1"/>
              <a:t>Fatigue</a:t>
            </a:r>
            <a:r>
              <a:rPr lang="nb-NO"/>
              <a:t> </a:t>
            </a:r>
            <a:r>
              <a:rPr lang="nb-NO" err="1"/>
              <a:t>Detection</a:t>
            </a:r>
            <a:r>
              <a:rPr lang="nb-NO"/>
              <a:t> </a:t>
            </a:r>
            <a:r>
              <a:rPr lang="nb-NO" err="1"/>
              <a:t>using</a:t>
            </a:r>
            <a:r>
              <a:rPr lang="nb-NO"/>
              <a:t> </a:t>
            </a:r>
            <a:r>
              <a:rPr lang="nb-NO" err="1"/>
              <a:t>EfficientDet</a:t>
            </a:r>
            <a:r>
              <a:rPr lang="nb-NO"/>
              <a:t> (R. </a:t>
            </a:r>
            <a:r>
              <a:rPr lang="nb-NO" err="1"/>
              <a:t>Ayachi</a:t>
            </a:r>
            <a:r>
              <a:rPr lang="nb-NO"/>
              <a:t> et al 2021)</a:t>
            </a:r>
          </a:p>
          <a:p>
            <a:pPr lvl="1"/>
            <a:r>
              <a:rPr lang="nb-NO"/>
              <a:t>Automatic </a:t>
            </a:r>
            <a:r>
              <a:rPr lang="nb-NO" err="1"/>
              <a:t>Helmet</a:t>
            </a:r>
            <a:r>
              <a:rPr lang="nb-NO"/>
              <a:t> </a:t>
            </a:r>
            <a:r>
              <a:rPr lang="nb-NO" err="1"/>
              <a:t>Detection</a:t>
            </a:r>
            <a:r>
              <a:rPr lang="nb-NO"/>
              <a:t> (M.T. </a:t>
            </a:r>
            <a:r>
              <a:rPr lang="nb-NO" err="1"/>
              <a:t>Ubaid</a:t>
            </a:r>
            <a:r>
              <a:rPr lang="nb-NO"/>
              <a:t> 2021)</a:t>
            </a:r>
          </a:p>
          <a:p>
            <a:pPr lvl="1"/>
            <a:endParaRPr lang="nb-NO"/>
          </a:p>
          <a:p>
            <a:pPr lvl="0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91082270"/>
      </p:ext>
    </p:extLst>
  </p:cSld>
  <p:clrMapOvr>
    <a:masterClrMapping/>
  </p:clrMapOvr>
</p:sld>
</file>

<file path=ppt/theme/theme1.xml><?xml version="1.0" encoding="utf-8"?>
<a:theme xmlns:a="http://schemas.openxmlformats.org/drawingml/2006/main" name="HIOF-template-7.13.Presentasjonsmal-ENG-v.0.0.2">
  <a:themeElements>
    <a:clrScheme name="HIOF-palett">
      <a:dk1>
        <a:srgbClr val="101820"/>
      </a:dk1>
      <a:lt1>
        <a:srgbClr val="101820"/>
      </a:lt1>
      <a:dk2>
        <a:srgbClr val="EDEBE9"/>
      </a:dk2>
      <a:lt2>
        <a:srgbClr val="FFFFFF"/>
      </a:lt2>
      <a:accent1>
        <a:srgbClr val="3CBFAE"/>
      </a:accent1>
      <a:accent2>
        <a:srgbClr val="C76D62"/>
      </a:accent2>
      <a:accent3>
        <a:srgbClr val="457A7C"/>
      </a:accent3>
      <a:accent4>
        <a:srgbClr val="D7D2CB"/>
      </a:accent4>
      <a:accent5>
        <a:srgbClr val="978794"/>
      </a:accent5>
      <a:accent6>
        <a:srgbClr val="C0B8B0"/>
      </a:accent6>
      <a:hlink>
        <a:srgbClr val="457A7C"/>
      </a:hlink>
      <a:folHlink>
        <a:srgbClr val="3CBFAE"/>
      </a:folHlink>
    </a:clrScheme>
    <a:fontScheme name="Office klassis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IOF-template-7.13.Presentasjonsmal-ENG-v.1.1.0" id="{6562F666-66CC-AA49-A9BC-14FA587A2EAE}" vid="{39648153-586F-DF4A-84A6-DFC5D724916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1069</TotalTime>
  <Words>1155</Words>
  <Application>Microsoft Macintosh PowerPoint</Application>
  <PresentationFormat>On-screen Show (16:9)</PresentationFormat>
  <Paragraphs>151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Cambria Math</vt:lpstr>
      <vt:lpstr>Source Sans Pro</vt:lpstr>
      <vt:lpstr>HIOF-template-7.13.Presentasjonsmal-ENG-v.0.0.2</vt:lpstr>
      <vt:lpstr>Presentation-1 on Chosen Advanced ML Technique  Advanced Machine Learning ITI41820</vt:lpstr>
      <vt:lpstr>Where are we...</vt:lpstr>
      <vt:lpstr>Presentation 1 Contents</vt:lpstr>
      <vt:lpstr>What is Object Detection?  Simply put – Classification and Localisation!</vt:lpstr>
      <vt:lpstr>1. What is this technique / algorithm?</vt:lpstr>
      <vt:lpstr>2. Why EfficientDet special?</vt:lpstr>
      <vt:lpstr>3.1 How is it different from other similar techniques </vt:lpstr>
      <vt:lpstr>3.2 How is it different from other similar techniques </vt:lpstr>
      <vt:lpstr>3.3 Practical Example</vt:lpstr>
      <vt:lpstr>4.1 Working Principle</vt:lpstr>
      <vt:lpstr>4.2 Working Principle</vt:lpstr>
      <vt:lpstr>5. Advantages and Disadvantages</vt:lpstr>
      <vt:lpstr>6.1 Probable Practical Application</vt:lpstr>
      <vt:lpstr>6.2 Why EfficientDet for this application than other OSOD like YOLO, SSD, RetinaNet</vt:lpstr>
      <vt:lpstr>Planned Novel Contributions</vt:lpstr>
      <vt:lpstr>Thank You! Questions? References: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Presentation-1 Technique</dc:title>
  <dc:subject/>
  <dc:creator>Sanyam Jain</dc:creator>
  <cp:keywords/>
  <dc:description/>
  <cp:lastModifiedBy>Sanyam Jain</cp:lastModifiedBy>
  <cp:revision>367</cp:revision>
  <dcterms:created xsi:type="dcterms:W3CDTF">2023-02-04T11:21:56Z</dcterms:created>
  <dcterms:modified xsi:type="dcterms:W3CDTF">2023-02-21T10:31:37Z</dcterms:modified>
  <cp:category/>
</cp:coreProperties>
</file>